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B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5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94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7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49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63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3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16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8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6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3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A25C-C06E-4234-81B3-313C0A0E000E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06C2D-5A24-4FEB-BF43-81CFD6732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0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thehutcolwell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50776" y="-29084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4800" dirty="0" smtClean="0">
                <a:solidFill>
                  <a:schemeClr val="bg1"/>
                </a:solidFill>
              </a:rPr>
              <a:t>Round the Island Race 2015</a:t>
            </a:r>
          </a:p>
          <a:p>
            <a:pPr algn="r"/>
            <a:r>
              <a:rPr lang="en-GB" sz="4800" dirty="0" smtClean="0">
                <a:solidFill>
                  <a:schemeClr val="bg1"/>
                </a:solidFill>
              </a:rPr>
              <a:t>Draft Itinerary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01122" y="0"/>
            <a:ext cx="879087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604" y="179346"/>
            <a:ext cx="7138639" cy="842630"/>
          </a:xfrm>
        </p:spPr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002060"/>
                </a:solidFill>
                <a:latin typeface="+mn-lt"/>
              </a:rPr>
              <a:t>Day 1 - Race Training</a:t>
            </a:r>
            <a:endParaRPr lang="en-GB" sz="25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4366" y="2584229"/>
            <a:ext cx="2498002" cy="3870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9" y="179346"/>
            <a:ext cx="3234767" cy="21588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4605" y="1097328"/>
            <a:ext cx="55801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400" dirty="0" smtClean="0">
                <a:solidFill>
                  <a:schemeClr val="dk1"/>
                </a:solidFill>
              </a:rPr>
              <a:t>09:30	Collection </a:t>
            </a:r>
            <a:r>
              <a:rPr lang="en-US" sz="1400" dirty="0">
                <a:solidFill>
                  <a:schemeClr val="dk1"/>
                </a:solidFill>
              </a:rPr>
              <a:t>from Hotel/Airport/Train Station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 smtClean="0">
                <a:solidFill>
                  <a:schemeClr val="dk1"/>
                </a:solidFill>
              </a:rPr>
              <a:t>10:00	Champagne </a:t>
            </a:r>
            <a:r>
              <a:rPr lang="en-US" sz="1400" dirty="0">
                <a:solidFill>
                  <a:schemeClr val="dk1"/>
                </a:solidFill>
              </a:rPr>
              <a:t>reception on the yacht at Port Hamble Marina   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>
                <a:solidFill>
                  <a:schemeClr val="dk1"/>
                </a:solidFill>
              </a:rPr>
              <a:t>10:30 </a:t>
            </a:r>
            <a:r>
              <a:rPr lang="en-US" sz="1400" dirty="0" smtClean="0">
                <a:solidFill>
                  <a:schemeClr val="dk1"/>
                </a:solidFill>
              </a:rPr>
              <a:t>	Crew </a:t>
            </a:r>
            <a:r>
              <a:rPr lang="en-US" sz="1400" dirty="0">
                <a:solidFill>
                  <a:schemeClr val="dk1"/>
                </a:solidFill>
              </a:rPr>
              <a:t>welcome followed by Captains safety &amp; sail briefing  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 smtClean="0">
                <a:solidFill>
                  <a:schemeClr val="dk1"/>
                </a:solidFill>
              </a:rPr>
              <a:t>10:45	Set </a:t>
            </a:r>
            <a:r>
              <a:rPr lang="en-US" sz="1400" dirty="0">
                <a:solidFill>
                  <a:schemeClr val="dk1"/>
                </a:solidFill>
              </a:rPr>
              <a:t>sail from Port Hamble West towards the Needles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 smtClean="0">
                <a:solidFill>
                  <a:schemeClr val="dk1"/>
                </a:solidFill>
              </a:rPr>
              <a:t>11:30	Sail </a:t>
            </a:r>
            <a:r>
              <a:rPr lang="en-US" sz="1400" dirty="0">
                <a:solidFill>
                  <a:schemeClr val="dk1"/>
                </a:solidFill>
              </a:rPr>
              <a:t>setting, winch training, Spinnaker Hoist and Tacking </a:t>
            </a:r>
            <a:r>
              <a:rPr lang="en-US" sz="1400" dirty="0" smtClean="0">
                <a:solidFill>
                  <a:schemeClr val="dk1"/>
                </a:solidFill>
              </a:rPr>
              <a:t>(</a:t>
            </a:r>
            <a:r>
              <a:rPr lang="en-US" sz="1400" dirty="0">
                <a:solidFill>
                  <a:schemeClr val="dk1"/>
                </a:solidFill>
              </a:rPr>
              <a:t>training)</a:t>
            </a:r>
            <a:endParaRPr lang="en-GB" sz="1400" dirty="0">
              <a:solidFill>
                <a:schemeClr val="dk1"/>
              </a:solidFill>
            </a:endParaRPr>
          </a:p>
          <a:p>
            <a:r>
              <a:rPr lang="en-US" sz="1400" dirty="0">
                <a:solidFill>
                  <a:schemeClr val="dk1"/>
                </a:solidFill>
              </a:rPr>
              <a:t> </a:t>
            </a:r>
            <a:endParaRPr lang="en-GB" sz="1400" dirty="0">
              <a:solidFill>
                <a:schemeClr val="dk1"/>
              </a:solidFill>
            </a:endParaRPr>
          </a:p>
          <a:p>
            <a:r>
              <a:rPr lang="en-US" sz="1400" i="1" dirty="0">
                <a:solidFill>
                  <a:schemeClr val="dk1"/>
                </a:solidFill>
              </a:rPr>
              <a:t>A selection of canapés &amp; </a:t>
            </a:r>
            <a:r>
              <a:rPr lang="en-US" sz="1400" i="1" dirty="0" smtClean="0">
                <a:solidFill>
                  <a:schemeClr val="dk1"/>
                </a:solidFill>
              </a:rPr>
              <a:t>refreshments are </a:t>
            </a:r>
            <a:r>
              <a:rPr lang="en-US" sz="1400" i="1" dirty="0">
                <a:solidFill>
                  <a:schemeClr val="dk1"/>
                </a:solidFill>
              </a:rPr>
              <a:t>served throughout the </a:t>
            </a:r>
            <a:r>
              <a:rPr lang="en-US" sz="1400" i="1" dirty="0" smtClean="0">
                <a:solidFill>
                  <a:schemeClr val="dk1"/>
                </a:solidFill>
              </a:rPr>
              <a:t>morning</a:t>
            </a:r>
            <a:endParaRPr lang="en-GB" sz="1400" i="1" dirty="0" smtClean="0">
              <a:solidFill>
                <a:schemeClr val="dk1"/>
              </a:solidFill>
            </a:endParaRPr>
          </a:p>
          <a:p>
            <a:pPr algn="ctr"/>
            <a:endParaRPr lang="en-GB" sz="1400" dirty="0">
              <a:solidFill>
                <a:schemeClr val="dk1"/>
              </a:solidFill>
            </a:endParaRPr>
          </a:p>
          <a:p>
            <a:pPr defTabSz="685800"/>
            <a:r>
              <a:rPr lang="en-US" sz="1400" dirty="0" smtClean="0">
                <a:solidFill>
                  <a:schemeClr val="dk1"/>
                </a:solidFill>
              </a:rPr>
              <a:t>LUNCH	Dine </a:t>
            </a:r>
            <a:r>
              <a:rPr lang="en-US" sz="1400" dirty="0">
                <a:solidFill>
                  <a:schemeClr val="dk1"/>
                </a:solidFill>
              </a:rPr>
              <a:t>in style at local Isle Of Wight seafood </a:t>
            </a:r>
            <a:r>
              <a:rPr lang="en-US" sz="1400" dirty="0" smtClean="0">
                <a:solidFill>
                  <a:schemeClr val="dk1"/>
                </a:solidFill>
              </a:rPr>
              <a:t>restaurant</a:t>
            </a:r>
            <a:br>
              <a:rPr lang="en-US" sz="1400" dirty="0" smtClean="0">
                <a:solidFill>
                  <a:schemeClr val="dk1"/>
                </a:solidFill>
              </a:rPr>
            </a:br>
            <a:r>
              <a:rPr lang="en-US" sz="1400" dirty="0" smtClean="0">
                <a:solidFill>
                  <a:schemeClr val="dk1"/>
                </a:solidFill>
              </a:rPr>
              <a:t>	‘</a:t>
            </a:r>
            <a:r>
              <a:rPr lang="en-US" sz="1400" dirty="0">
                <a:solidFill>
                  <a:schemeClr val="dk1"/>
                </a:solidFill>
                <a:hlinkClick r:id="rId4"/>
              </a:rPr>
              <a:t>The Hut</a:t>
            </a:r>
            <a:r>
              <a:rPr lang="en-US" sz="1400" dirty="0">
                <a:solidFill>
                  <a:schemeClr val="dk1"/>
                </a:solidFill>
              </a:rPr>
              <a:t>’ </a:t>
            </a:r>
            <a:r>
              <a:rPr lang="en-US" sz="1400" dirty="0" smtClean="0">
                <a:solidFill>
                  <a:schemeClr val="dk1"/>
                </a:solidFill>
              </a:rPr>
              <a:t>in </a:t>
            </a:r>
            <a:r>
              <a:rPr lang="en-US" sz="1400" dirty="0">
                <a:solidFill>
                  <a:schemeClr val="dk1"/>
                </a:solidFill>
              </a:rPr>
              <a:t>Colwell Bay (Rib pick up)</a:t>
            </a:r>
          </a:p>
          <a:p>
            <a:pPr defTabSz="685800"/>
            <a:r>
              <a:rPr lang="en-US" sz="1400" i="1" dirty="0" smtClean="0">
                <a:solidFill>
                  <a:schemeClr val="dk1"/>
                </a:solidFill>
              </a:rPr>
              <a:t>	</a:t>
            </a:r>
            <a:endParaRPr lang="en-US" sz="1400" b="1" i="1" dirty="0">
              <a:solidFill>
                <a:schemeClr val="dk1"/>
              </a:solidFill>
            </a:endParaRPr>
          </a:p>
          <a:p>
            <a:pPr defTabSz="685800"/>
            <a:endParaRPr lang="en-US" sz="1400" dirty="0">
              <a:solidFill>
                <a:schemeClr val="dk1"/>
              </a:solidFill>
            </a:endParaRPr>
          </a:p>
          <a:p>
            <a:pPr defTabSz="685800"/>
            <a:r>
              <a:rPr lang="en-US" sz="1400" dirty="0" smtClean="0">
                <a:solidFill>
                  <a:schemeClr val="dk1"/>
                </a:solidFill>
              </a:rPr>
              <a:t>15:00	An </a:t>
            </a:r>
            <a:r>
              <a:rPr lang="en-US" sz="1400" dirty="0">
                <a:solidFill>
                  <a:schemeClr val="dk1"/>
                </a:solidFill>
              </a:rPr>
              <a:t>Afternoon of thrilling sailing and race training resumes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 smtClean="0">
                <a:solidFill>
                  <a:schemeClr val="dk1"/>
                </a:solidFill>
              </a:rPr>
              <a:t>16:30	Afternoon </a:t>
            </a:r>
            <a:r>
              <a:rPr lang="en-US" sz="1400" dirty="0">
                <a:solidFill>
                  <a:schemeClr val="dk1"/>
                </a:solidFill>
              </a:rPr>
              <a:t>tea: a traditional English cream tea is served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 smtClean="0">
                <a:solidFill>
                  <a:schemeClr val="dk1"/>
                </a:solidFill>
              </a:rPr>
              <a:t>17:00 </a:t>
            </a:r>
            <a:r>
              <a:rPr lang="en-US" sz="1400" dirty="0">
                <a:solidFill>
                  <a:schemeClr val="dk1"/>
                </a:solidFill>
              </a:rPr>
              <a:t>	</a:t>
            </a:r>
            <a:r>
              <a:rPr lang="en-US" sz="1400" dirty="0" smtClean="0">
                <a:solidFill>
                  <a:schemeClr val="dk1"/>
                </a:solidFill>
              </a:rPr>
              <a:t>Estimated </a:t>
            </a:r>
            <a:r>
              <a:rPr lang="en-US" sz="1400" dirty="0">
                <a:solidFill>
                  <a:schemeClr val="dk1"/>
                </a:solidFill>
              </a:rPr>
              <a:t>time of arrival at </a:t>
            </a:r>
            <a:r>
              <a:rPr lang="en-US" sz="1400" dirty="0" err="1" smtClean="0">
                <a:solidFill>
                  <a:schemeClr val="dk1"/>
                </a:solidFill>
              </a:rPr>
              <a:t>Cowes</a:t>
            </a:r>
            <a:r>
              <a:rPr lang="en-US" sz="1400" dirty="0" smtClean="0">
                <a:solidFill>
                  <a:schemeClr val="dk1"/>
                </a:solidFill>
              </a:rPr>
              <a:t> Yacht </a:t>
            </a:r>
            <a:r>
              <a:rPr lang="en-US" sz="1400" dirty="0" smtClean="0">
                <a:solidFill>
                  <a:schemeClr val="dk1"/>
                </a:solidFill>
              </a:rPr>
              <a:t>Haven</a:t>
            </a:r>
          </a:p>
          <a:p>
            <a:pPr defTabSz="685800"/>
            <a:r>
              <a:rPr lang="en-GB" sz="1400" dirty="0" smtClean="0">
                <a:solidFill>
                  <a:schemeClr val="dk1"/>
                </a:solidFill>
              </a:rPr>
              <a:t>18:00	Briefing at the Island Racing Club</a:t>
            </a:r>
            <a:endParaRPr lang="en-GB" sz="1400" dirty="0">
              <a:solidFill>
                <a:schemeClr val="dk1"/>
              </a:solidFill>
            </a:endParaRPr>
          </a:p>
          <a:p>
            <a:r>
              <a:rPr lang="en-US" sz="1400" dirty="0">
                <a:solidFill>
                  <a:schemeClr val="dk1"/>
                </a:solidFill>
              </a:rPr>
              <a:t> </a:t>
            </a:r>
            <a:endParaRPr lang="en-GB" sz="1400" dirty="0">
              <a:solidFill>
                <a:schemeClr val="dk1"/>
              </a:solidFill>
            </a:endParaRPr>
          </a:p>
          <a:p>
            <a:pPr defTabSz="685800"/>
            <a:r>
              <a:rPr lang="en-US" sz="1400" dirty="0">
                <a:solidFill>
                  <a:schemeClr val="dk1"/>
                </a:solidFill>
              </a:rPr>
              <a:t>DINNER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GB" sz="1400" dirty="0" smtClean="0">
                <a:solidFill>
                  <a:schemeClr val="dk1"/>
                </a:solidFill>
              </a:rPr>
              <a:t>19:00	Folly Inn</a:t>
            </a:r>
            <a:endParaRPr lang="en-GB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74" y="2584229"/>
            <a:ext cx="3259995" cy="18861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74" y="4716446"/>
            <a:ext cx="3253907" cy="19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960"/>
            <a:ext cx="3972393" cy="26188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733723"/>
            <a:ext cx="12192000" cy="4124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0847" y="44845"/>
            <a:ext cx="4036518" cy="26339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46406" y="3629483"/>
            <a:ext cx="539787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  <a:ea typeface="+mj-ea"/>
                <a:cs typeface="+mj-cs"/>
              </a:rPr>
              <a:t>PM</a:t>
            </a:r>
          </a:p>
          <a:p>
            <a:pPr defTabSz="685800"/>
            <a:r>
              <a:rPr lang="en-GB" sz="1500" dirty="0" smtClean="0">
                <a:solidFill>
                  <a:schemeClr val="dk1"/>
                </a:solidFill>
              </a:rPr>
              <a:t>12:30	Lunch </a:t>
            </a:r>
            <a:r>
              <a:rPr lang="en-GB" sz="1500" dirty="0">
                <a:solidFill>
                  <a:schemeClr val="dk1"/>
                </a:solidFill>
              </a:rPr>
              <a:t>– Catering (Sandwiches)</a:t>
            </a:r>
            <a:endParaRPr lang="en-US" sz="1500" dirty="0">
              <a:solidFill>
                <a:schemeClr val="dk1"/>
              </a:solidFill>
            </a:endParaRPr>
          </a:p>
          <a:p>
            <a:pPr defTabSz="685800"/>
            <a:r>
              <a:rPr lang="en-US" sz="1500" dirty="0" smtClean="0">
                <a:solidFill>
                  <a:schemeClr val="dk1"/>
                </a:solidFill>
              </a:rPr>
              <a:t>14:00	Estimated </a:t>
            </a:r>
            <a:r>
              <a:rPr lang="en-US" sz="1500" dirty="0">
                <a:solidFill>
                  <a:schemeClr val="dk1"/>
                </a:solidFill>
              </a:rPr>
              <a:t>time of arrival at </a:t>
            </a:r>
            <a:r>
              <a:rPr lang="en-US" sz="1500" dirty="0" err="1">
                <a:solidFill>
                  <a:schemeClr val="dk1"/>
                </a:solidFill>
              </a:rPr>
              <a:t>Cowes</a:t>
            </a:r>
            <a:r>
              <a:rPr lang="en-US" sz="1500" dirty="0">
                <a:solidFill>
                  <a:schemeClr val="dk1"/>
                </a:solidFill>
              </a:rPr>
              <a:t> Yacht Haven</a:t>
            </a:r>
            <a:br>
              <a:rPr lang="en-US" sz="1500" dirty="0">
                <a:solidFill>
                  <a:schemeClr val="dk1"/>
                </a:solidFill>
              </a:rPr>
            </a:br>
            <a:r>
              <a:rPr lang="en-US" sz="1500" dirty="0" smtClean="0">
                <a:solidFill>
                  <a:schemeClr val="dk1"/>
                </a:solidFill>
              </a:rPr>
              <a:t>14:30	After </a:t>
            </a:r>
            <a:r>
              <a:rPr lang="en-US" sz="1500" dirty="0">
                <a:solidFill>
                  <a:schemeClr val="dk1"/>
                </a:solidFill>
              </a:rPr>
              <a:t>race briefing</a:t>
            </a:r>
            <a:br>
              <a:rPr lang="en-US" sz="1500" dirty="0">
                <a:solidFill>
                  <a:schemeClr val="dk1"/>
                </a:solidFill>
              </a:rPr>
            </a:br>
            <a:r>
              <a:rPr lang="en-US" sz="1500" dirty="0" smtClean="0">
                <a:solidFill>
                  <a:schemeClr val="dk1"/>
                </a:solidFill>
              </a:rPr>
              <a:t>15:00	Explore </a:t>
            </a:r>
            <a:r>
              <a:rPr lang="en-US" sz="1500" dirty="0" err="1" smtClean="0">
                <a:solidFill>
                  <a:schemeClr val="dk1"/>
                </a:solidFill>
              </a:rPr>
              <a:t>Cowes</a:t>
            </a:r>
            <a:endParaRPr lang="en-US" sz="1500" dirty="0" smtClean="0">
              <a:solidFill>
                <a:schemeClr val="dk1"/>
              </a:solidFill>
            </a:endParaRPr>
          </a:p>
          <a:p>
            <a:endParaRPr lang="en-GB" sz="1400" dirty="0" smtClean="0">
              <a:solidFill>
                <a:schemeClr val="dk1"/>
              </a:solidFill>
            </a:endParaRPr>
          </a:p>
          <a:p>
            <a:endParaRPr lang="en-GB" sz="1400" dirty="0">
              <a:solidFill>
                <a:schemeClr val="dk1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  <a:ea typeface="+mj-ea"/>
                <a:cs typeface="+mj-cs"/>
              </a:rPr>
              <a:t>DINNER in </a:t>
            </a:r>
            <a:r>
              <a:rPr lang="en-US" sz="2000" dirty="0" err="1" smtClean="0">
                <a:solidFill>
                  <a:srgbClr val="002060"/>
                </a:solidFill>
                <a:ea typeface="+mj-ea"/>
                <a:cs typeface="+mj-cs"/>
              </a:rPr>
              <a:t>Cowes</a:t>
            </a:r>
            <a:endParaRPr lang="en-US" sz="2000" dirty="0">
              <a:solidFill>
                <a:srgbClr val="002060"/>
              </a:solidFill>
              <a:ea typeface="+mj-ea"/>
              <a:cs typeface="+mj-cs"/>
            </a:endParaRPr>
          </a:p>
          <a:p>
            <a:pPr defTabSz="688975"/>
            <a:r>
              <a:rPr lang="en-US" sz="1500" dirty="0" smtClean="0">
                <a:solidFill>
                  <a:schemeClr val="dk1"/>
                </a:solidFill>
              </a:rPr>
              <a:t>20:00	Dinner </a:t>
            </a:r>
            <a:r>
              <a:rPr lang="en-US" sz="1500" dirty="0">
                <a:solidFill>
                  <a:schemeClr val="dk1"/>
                </a:solidFill>
              </a:rPr>
              <a:t>at </a:t>
            </a:r>
            <a:r>
              <a:rPr lang="en-GB" sz="1500" dirty="0" err="1" smtClean="0">
                <a:solidFill>
                  <a:schemeClr val="dk1"/>
                </a:solidFill>
              </a:rPr>
              <a:t>Amabi</a:t>
            </a:r>
            <a:endParaRPr lang="en-GB" sz="1500" dirty="0">
              <a:solidFill>
                <a:schemeClr val="dk1"/>
              </a:solidFill>
            </a:endParaRPr>
          </a:p>
          <a:p>
            <a:endParaRPr lang="en-US" sz="1500" dirty="0" smtClean="0">
              <a:solidFill>
                <a:schemeClr val="dk1"/>
              </a:solidFill>
            </a:endParaRPr>
          </a:p>
          <a:p>
            <a:endParaRPr lang="en-GB" dirty="0">
              <a:solidFill>
                <a:schemeClr val="dk1"/>
              </a:solidFill>
            </a:endParaRPr>
          </a:p>
          <a:p>
            <a:endParaRPr lang="en-GB" dirty="0" smtClean="0">
              <a:solidFill>
                <a:schemeClr val="dk1"/>
              </a:solidFill>
            </a:endParaRPr>
          </a:p>
          <a:p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5146" y="3564311"/>
            <a:ext cx="50912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</a:rPr>
              <a:t>AM</a:t>
            </a:r>
          </a:p>
          <a:p>
            <a:pPr defTabSz="685800"/>
            <a:r>
              <a:rPr lang="en-US" sz="1500" dirty="0" smtClean="0">
                <a:solidFill>
                  <a:schemeClr val="dk1"/>
                </a:solidFill>
              </a:rPr>
              <a:t>06:00	Set </a:t>
            </a:r>
            <a:r>
              <a:rPr lang="en-US" sz="1500" dirty="0">
                <a:solidFill>
                  <a:schemeClr val="dk1"/>
                </a:solidFill>
              </a:rPr>
              <a:t>sail from </a:t>
            </a:r>
            <a:r>
              <a:rPr lang="en-GB" sz="1500" dirty="0" smtClean="0">
                <a:solidFill>
                  <a:schemeClr val="dk1"/>
                </a:solidFill>
              </a:rPr>
              <a:t>Cowes</a:t>
            </a:r>
            <a:endParaRPr lang="en-GB" sz="1500" dirty="0">
              <a:solidFill>
                <a:schemeClr val="dk1"/>
              </a:solidFill>
            </a:endParaRPr>
          </a:p>
          <a:p>
            <a:pPr defTabSz="685800"/>
            <a:r>
              <a:rPr lang="en-US" sz="1500" dirty="0" smtClean="0">
                <a:solidFill>
                  <a:schemeClr val="dk1"/>
                </a:solidFill>
              </a:rPr>
              <a:t>06:30	Monitor </a:t>
            </a:r>
            <a:r>
              <a:rPr lang="en-US" sz="1500" dirty="0">
                <a:solidFill>
                  <a:schemeClr val="dk1"/>
                </a:solidFill>
              </a:rPr>
              <a:t>Start Line for best positioning</a:t>
            </a:r>
            <a:endParaRPr lang="en-GB" sz="1500" dirty="0">
              <a:solidFill>
                <a:schemeClr val="dk1"/>
              </a:solidFill>
            </a:endParaRPr>
          </a:p>
          <a:p>
            <a:pPr defTabSz="685800"/>
            <a:r>
              <a:rPr lang="en-US" sz="1500" dirty="0" smtClean="0">
                <a:solidFill>
                  <a:schemeClr val="dk1"/>
                </a:solidFill>
              </a:rPr>
              <a:t>07:00	Warning </a:t>
            </a:r>
            <a:r>
              <a:rPr lang="en-US" sz="1500" dirty="0">
                <a:solidFill>
                  <a:schemeClr val="dk1"/>
                </a:solidFill>
              </a:rPr>
              <a:t>Signal </a:t>
            </a:r>
            <a:br>
              <a:rPr lang="en-US" sz="1500" dirty="0">
                <a:solidFill>
                  <a:schemeClr val="dk1"/>
                </a:solidFill>
              </a:rPr>
            </a:br>
            <a:r>
              <a:rPr lang="en-US" sz="1500" dirty="0">
                <a:solidFill>
                  <a:schemeClr val="dk1"/>
                </a:solidFill>
              </a:rPr>
              <a:t>07:10 	</a:t>
            </a:r>
            <a:r>
              <a:rPr lang="en-US" sz="1500" dirty="0" smtClean="0">
                <a:solidFill>
                  <a:schemeClr val="dk1"/>
                </a:solidFill>
              </a:rPr>
              <a:t>Race </a:t>
            </a:r>
            <a:r>
              <a:rPr lang="en-US" sz="1500" dirty="0">
                <a:solidFill>
                  <a:schemeClr val="dk1"/>
                </a:solidFill>
              </a:rPr>
              <a:t>Start (Cannon)</a:t>
            </a:r>
          </a:p>
          <a:p>
            <a:endParaRPr lang="en-US" sz="1500" dirty="0">
              <a:solidFill>
                <a:schemeClr val="dk1"/>
              </a:solidFill>
            </a:endParaRPr>
          </a:p>
          <a:p>
            <a:r>
              <a:rPr lang="en-US" sz="1500" i="1" dirty="0">
                <a:solidFill>
                  <a:schemeClr val="dk1"/>
                </a:solidFill>
              </a:rPr>
              <a:t>A selection of </a:t>
            </a:r>
            <a:r>
              <a:rPr lang="en-US" sz="1500" i="1" dirty="0" smtClean="0">
                <a:solidFill>
                  <a:schemeClr val="dk1"/>
                </a:solidFill>
              </a:rPr>
              <a:t>rolls </a:t>
            </a:r>
            <a:r>
              <a:rPr lang="en-US" sz="1500" i="1" dirty="0">
                <a:solidFill>
                  <a:schemeClr val="dk1"/>
                </a:solidFill>
              </a:rPr>
              <a:t>and croissants will be </a:t>
            </a:r>
            <a:endParaRPr lang="en-US" sz="1500" i="1" dirty="0" smtClean="0">
              <a:solidFill>
                <a:schemeClr val="dk1"/>
              </a:solidFill>
            </a:endParaRPr>
          </a:p>
          <a:p>
            <a:r>
              <a:rPr lang="en-US" sz="1500" i="1" dirty="0" smtClean="0">
                <a:solidFill>
                  <a:schemeClr val="dk1"/>
                </a:solidFill>
              </a:rPr>
              <a:t>served </a:t>
            </a:r>
            <a:r>
              <a:rPr lang="en-US" sz="1500" i="1" dirty="0">
                <a:solidFill>
                  <a:schemeClr val="dk1"/>
                </a:solidFill>
              </a:rPr>
              <a:t>when suitable</a:t>
            </a:r>
          </a:p>
          <a:p>
            <a:pPr defTabSz="685800"/>
            <a:r>
              <a:rPr lang="en-US" sz="1500" dirty="0">
                <a:solidFill>
                  <a:schemeClr val="dk1"/>
                </a:solidFill>
              </a:rPr>
              <a:t/>
            </a:r>
            <a:br>
              <a:rPr lang="en-US" sz="1500" dirty="0">
                <a:solidFill>
                  <a:schemeClr val="dk1"/>
                </a:solidFill>
              </a:rPr>
            </a:br>
            <a:r>
              <a:rPr lang="en-US" sz="1500" dirty="0" smtClean="0">
                <a:solidFill>
                  <a:schemeClr val="dk1"/>
                </a:solidFill>
              </a:rPr>
              <a:t>08:30	Round </a:t>
            </a:r>
            <a:r>
              <a:rPr lang="en-US" sz="1500" dirty="0">
                <a:solidFill>
                  <a:schemeClr val="dk1"/>
                </a:solidFill>
              </a:rPr>
              <a:t>the Needles</a:t>
            </a:r>
            <a:br>
              <a:rPr lang="en-US" sz="1500" dirty="0">
                <a:solidFill>
                  <a:schemeClr val="dk1"/>
                </a:solidFill>
              </a:rPr>
            </a:br>
            <a:r>
              <a:rPr lang="en-US" sz="1500" dirty="0" smtClean="0">
                <a:solidFill>
                  <a:schemeClr val="dk1"/>
                </a:solidFill>
              </a:rPr>
              <a:t>10:30	Round </a:t>
            </a:r>
            <a:r>
              <a:rPr lang="en-US" sz="1500" dirty="0">
                <a:solidFill>
                  <a:schemeClr val="dk1"/>
                </a:solidFill>
              </a:rPr>
              <a:t>St </a:t>
            </a:r>
            <a:r>
              <a:rPr lang="en-US" sz="1500" dirty="0" err="1">
                <a:solidFill>
                  <a:schemeClr val="dk1"/>
                </a:solidFill>
              </a:rPr>
              <a:t>Katherines</a:t>
            </a:r>
            <a:r>
              <a:rPr lang="en-US" sz="1500" dirty="0">
                <a:solidFill>
                  <a:schemeClr val="dk1"/>
                </a:solidFill>
              </a:rPr>
              <a:t> Point under Spinnaker </a:t>
            </a:r>
            <a:endParaRPr lang="en-GB" sz="1500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/>
            </a:r>
            <a:br>
              <a:rPr lang="en-US" dirty="0">
                <a:solidFill>
                  <a:schemeClr val="dk1"/>
                </a:solidFill>
              </a:rPr>
            </a:br>
            <a:r>
              <a:rPr lang="en-US" dirty="0">
                <a:solidFill>
                  <a:schemeClr val="dk1"/>
                </a:solidFill>
              </a:rPr>
              <a:t/>
            </a:r>
            <a:br>
              <a:rPr lang="en-US" dirty="0">
                <a:solidFill>
                  <a:schemeClr val="dk1"/>
                </a:solidFill>
              </a:rPr>
            </a:b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15798" y="2918571"/>
            <a:ext cx="38107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002060"/>
                </a:solidFill>
                <a:ea typeface="+mj-ea"/>
                <a:cs typeface="+mj-cs"/>
              </a:rPr>
              <a:t>Day 2 – Race Day	</a:t>
            </a:r>
            <a:endParaRPr lang="en-US" sz="2500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8789" y="2854138"/>
            <a:ext cx="2774629" cy="7101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1721" y="44845"/>
            <a:ext cx="4062225" cy="261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01122" y="-14340"/>
            <a:ext cx="879087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5509" y="498869"/>
            <a:ext cx="8427946" cy="763191"/>
          </a:xfrm>
        </p:spPr>
        <p:txBody>
          <a:bodyPr>
            <a:normAutofit/>
          </a:bodyPr>
          <a:lstStyle/>
          <a:p>
            <a:pPr defTabSz="814388"/>
            <a:r>
              <a:rPr lang="en-GB" sz="2500" dirty="0" smtClean="0">
                <a:solidFill>
                  <a:srgbClr val="002060"/>
                </a:solidFill>
                <a:latin typeface="+mn-lt"/>
              </a:rPr>
              <a:t>			</a:t>
            </a:r>
            <a:r>
              <a:rPr lang="en-GB" sz="2500" dirty="0">
                <a:solidFill>
                  <a:srgbClr val="002060"/>
                </a:solidFill>
                <a:latin typeface="+mn-lt"/>
              </a:rPr>
              <a:t>	</a:t>
            </a:r>
            <a:r>
              <a:rPr lang="en-GB" sz="2500" dirty="0" smtClean="0">
                <a:solidFill>
                  <a:srgbClr val="002060"/>
                </a:solidFill>
                <a:latin typeface="+mn-lt"/>
              </a:rPr>
              <a:t>Day </a:t>
            </a:r>
            <a:r>
              <a:rPr lang="en-GB" sz="2500" dirty="0">
                <a:solidFill>
                  <a:srgbClr val="002060"/>
                </a:solidFill>
                <a:latin typeface="+mn-lt"/>
              </a:rPr>
              <a:t>3 - Close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24146" y="1759637"/>
            <a:ext cx="540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65360" y="1427919"/>
            <a:ext cx="7562044" cy="387798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defTabSz="860425"/>
            <a:r>
              <a:rPr lang="en-US" sz="1500" dirty="0" smtClean="0">
                <a:solidFill>
                  <a:schemeClr val="dk1"/>
                </a:solidFill>
              </a:rPr>
              <a:t>			09:30	Depart </a:t>
            </a:r>
            <a:r>
              <a:rPr lang="en-US" sz="1500" dirty="0" err="1">
                <a:solidFill>
                  <a:schemeClr val="dk1"/>
                </a:solidFill>
              </a:rPr>
              <a:t>Cowes</a:t>
            </a:r>
            <a:r>
              <a:rPr lang="en-US" sz="1500" dirty="0">
                <a:solidFill>
                  <a:schemeClr val="dk1"/>
                </a:solidFill>
              </a:rPr>
              <a:t/>
            </a:r>
            <a:br>
              <a:rPr lang="en-US" sz="1500" dirty="0">
                <a:solidFill>
                  <a:schemeClr val="dk1"/>
                </a:solidFill>
              </a:rPr>
            </a:br>
            <a:r>
              <a:rPr lang="en-US" sz="1500" dirty="0" smtClean="0">
                <a:solidFill>
                  <a:schemeClr val="dk1"/>
                </a:solidFill>
              </a:rPr>
              <a:t>			10:00	Anchor </a:t>
            </a:r>
            <a:r>
              <a:rPr lang="en-US" sz="1500" dirty="0">
                <a:solidFill>
                  <a:schemeClr val="dk1"/>
                </a:solidFill>
              </a:rPr>
              <a:t>for Breakfast (local croissant’s,  toast, juice, </a:t>
            </a:r>
            <a:r>
              <a:rPr lang="en-US" sz="1500" dirty="0" smtClean="0">
                <a:solidFill>
                  <a:schemeClr val="dk1"/>
                </a:solidFill>
              </a:rPr>
              <a:t>				tea/coffee, fruit salad</a:t>
            </a:r>
            <a:r>
              <a:rPr lang="en-US" sz="1500" dirty="0">
                <a:solidFill>
                  <a:schemeClr val="dk1"/>
                </a:solidFill>
              </a:rPr>
              <a:t>) in Osborne </a:t>
            </a:r>
            <a:r>
              <a:rPr lang="en-US" sz="1500" dirty="0" smtClean="0">
                <a:solidFill>
                  <a:schemeClr val="dk1"/>
                </a:solidFill>
              </a:rPr>
              <a:t>Bay</a:t>
            </a:r>
          </a:p>
          <a:p>
            <a:pPr defTabSz="860425"/>
            <a:r>
              <a:rPr lang="en-US" sz="1500" dirty="0">
                <a:solidFill>
                  <a:schemeClr val="dk1"/>
                </a:solidFill>
              </a:rPr>
              <a:t>	</a:t>
            </a:r>
            <a:r>
              <a:rPr lang="en-US" sz="1500" dirty="0" smtClean="0">
                <a:solidFill>
                  <a:schemeClr val="dk1"/>
                </a:solidFill>
              </a:rPr>
              <a:t>		11:00	Inflatable rides in Osborne Bay</a:t>
            </a:r>
            <a:r>
              <a:rPr lang="en-US" sz="1500" dirty="0">
                <a:solidFill>
                  <a:schemeClr val="dk1"/>
                </a:solidFill>
              </a:rPr>
              <a:t/>
            </a:r>
            <a:br>
              <a:rPr lang="en-US" sz="1500" dirty="0">
                <a:solidFill>
                  <a:schemeClr val="dk1"/>
                </a:solidFill>
              </a:rPr>
            </a:br>
            <a:r>
              <a:rPr lang="en-US" sz="1500" dirty="0" smtClean="0">
                <a:solidFill>
                  <a:schemeClr val="dk1"/>
                </a:solidFill>
              </a:rPr>
              <a:t>			11:30	Cruising </a:t>
            </a:r>
            <a:r>
              <a:rPr lang="en-US" sz="1500" dirty="0">
                <a:solidFill>
                  <a:schemeClr val="dk1"/>
                </a:solidFill>
              </a:rPr>
              <a:t>to Hamble</a:t>
            </a:r>
            <a:br>
              <a:rPr lang="en-US" sz="1500" dirty="0">
                <a:solidFill>
                  <a:schemeClr val="dk1"/>
                </a:solidFill>
              </a:rPr>
            </a:br>
            <a:r>
              <a:rPr lang="en-US" sz="1500" dirty="0" smtClean="0">
                <a:solidFill>
                  <a:schemeClr val="dk1"/>
                </a:solidFill>
              </a:rPr>
              <a:t>			12:30	Arrival </a:t>
            </a:r>
            <a:r>
              <a:rPr lang="en-US" sz="1500" dirty="0">
                <a:solidFill>
                  <a:schemeClr val="dk1"/>
                </a:solidFill>
              </a:rPr>
              <a:t>at Port Hamble</a:t>
            </a:r>
            <a:endParaRPr lang="en-GB" sz="1500" dirty="0">
              <a:solidFill>
                <a:schemeClr val="dk1"/>
              </a:solidFill>
            </a:endParaRPr>
          </a:p>
          <a:p>
            <a:r>
              <a:rPr lang="en-GB" sz="1500" dirty="0" smtClean="0">
                <a:solidFill>
                  <a:schemeClr val="dk1"/>
                </a:solidFill>
              </a:rPr>
              <a:t>	</a:t>
            </a:r>
            <a:endParaRPr lang="en-US" sz="1500" dirty="0">
              <a:solidFill>
                <a:schemeClr val="dk1"/>
              </a:solidFill>
            </a:endParaRPr>
          </a:p>
          <a:p>
            <a:pPr defTabSz="857250"/>
            <a:r>
              <a:rPr lang="en-US" sz="1500" dirty="0" smtClean="0">
                <a:solidFill>
                  <a:schemeClr val="dk1"/>
                </a:solidFill>
              </a:rPr>
              <a:t>				Taxi </a:t>
            </a:r>
            <a:r>
              <a:rPr lang="en-US" sz="1500" dirty="0">
                <a:solidFill>
                  <a:schemeClr val="dk1"/>
                </a:solidFill>
              </a:rPr>
              <a:t>pick up for Train Station/Airport</a:t>
            </a:r>
            <a:endParaRPr lang="en-GB" sz="1500" dirty="0">
              <a:solidFill>
                <a:schemeClr val="dk1"/>
              </a:solidFill>
            </a:endParaRPr>
          </a:p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US" dirty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6" y="2317292"/>
            <a:ext cx="3355560" cy="21947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6" y="4582373"/>
            <a:ext cx="3357966" cy="22621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4" y="0"/>
            <a:ext cx="3343385" cy="22335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6574" y="3894793"/>
            <a:ext cx="82630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What to bring</a:t>
            </a:r>
          </a:p>
          <a:p>
            <a:r>
              <a:rPr lang="en-GB" sz="1500" dirty="0"/>
              <a:t>Warm clothes (layers), soft soled shoes and sunglasses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Provided on board</a:t>
            </a:r>
          </a:p>
          <a:p>
            <a:r>
              <a:rPr lang="en-GB" sz="1500" dirty="0"/>
              <a:t>Sailing jackets, wet weather gear; safety equipment, sun cream and towels</a:t>
            </a:r>
          </a:p>
          <a:p>
            <a:endParaRPr lang="en-GB" dirty="0"/>
          </a:p>
          <a:p>
            <a:r>
              <a:rPr lang="en-GB" dirty="0">
                <a:solidFill>
                  <a:srgbClr val="002060"/>
                </a:solidFill>
              </a:rPr>
              <a:t>Refreshments</a:t>
            </a:r>
          </a:p>
          <a:p>
            <a:r>
              <a:rPr lang="en-GB" sz="1500" dirty="0" smtClean="0"/>
              <a:t>Snacks, soft </a:t>
            </a:r>
            <a:r>
              <a:rPr lang="en-GB" sz="1500" dirty="0"/>
              <a:t>drinks, tea and coffee are available throughout the day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96999" y="4512029"/>
            <a:ext cx="1961460" cy="15752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4146" y="1303884"/>
            <a:ext cx="2970944" cy="185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6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66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Day 1 - Race Training</vt:lpstr>
      <vt:lpstr>PowerPoint Presentation</vt:lpstr>
      <vt:lpstr>    Day 3 - Close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Stretton</dc:creator>
  <cp:lastModifiedBy>admin</cp:lastModifiedBy>
  <cp:revision>35</cp:revision>
  <dcterms:created xsi:type="dcterms:W3CDTF">2015-03-20T13:47:36Z</dcterms:created>
  <dcterms:modified xsi:type="dcterms:W3CDTF">2015-06-16T09:08:47Z</dcterms:modified>
</cp:coreProperties>
</file>